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80" r:id="rId1"/>
  </p:sldMasterIdLst>
  <p:notesMasterIdLst>
    <p:notesMasterId r:id="rId41"/>
  </p:notesMasterIdLst>
  <p:sldIdLst>
    <p:sldId id="312" r:id="rId2"/>
    <p:sldId id="340" r:id="rId3"/>
    <p:sldId id="339" r:id="rId4"/>
    <p:sldId id="360" r:id="rId5"/>
    <p:sldId id="341" r:id="rId6"/>
    <p:sldId id="342" r:id="rId7"/>
    <p:sldId id="314" r:id="rId8"/>
    <p:sldId id="343" r:id="rId9"/>
    <p:sldId id="317" r:id="rId10"/>
    <p:sldId id="362" r:id="rId11"/>
    <p:sldId id="364" r:id="rId12"/>
    <p:sldId id="361" r:id="rId13"/>
    <p:sldId id="363" r:id="rId14"/>
    <p:sldId id="383" r:id="rId15"/>
    <p:sldId id="347" r:id="rId16"/>
    <p:sldId id="344" r:id="rId17"/>
    <p:sldId id="345" r:id="rId18"/>
    <p:sldId id="346" r:id="rId19"/>
    <p:sldId id="365" r:id="rId20"/>
    <p:sldId id="366" r:id="rId21"/>
    <p:sldId id="367" r:id="rId22"/>
    <p:sldId id="384" r:id="rId23"/>
    <p:sldId id="393" r:id="rId24"/>
    <p:sldId id="394" r:id="rId25"/>
    <p:sldId id="395" r:id="rId26"/>
    <p:sldId id="391" r:id="rId27"/>
    <p:sldId id="372" r:id="rId28"/>
    <p:sldId id="389" r:id="rId29"/>
    <p:sldId id="373" r:id="rId30"/>
    <p:sldId id="374" r:id="rId31"/>
    <p:sldId id="375" r:id="rId32"/>
    <p:sldId id="390" r:id="rId33"/>
    <p:sldId id="392" r:id="rId34"/>
    <p:sldId id="376" r:id="rId35"/>
    <p:sldId id="385" r:id="rId36"/>
    <p:sldId id="387" r:id="rId37"/>
    <p:sldId id="379" r:id="rId38"/>
    <p:sldId id="388" r:id="rId39"/>
    <p:sldId id="382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3FF1"/>
    <a:srgbClr val="FCA6DD"/>
    <a:srgbClr val="F3F5F5"/>
    <a:srgbClr val="FF9933"/>
    <a:srgbClr val="00FF00"/>
    <a:srgbClr val="F9F200"/>
    <a:srgbClr val="6F094B"/>
    <a:srgbClr val="991062"/>
    <a:srgbClr val="1E1E1E"/>
    <a:srgbClr val="F49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84" d="100"/>
          <a:sy n="84" d="100"/>
        </p:scale>
        <p:origin x="140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5129441-E3BF-4674-B294-35865926387C}" type="datetimeFigureOut">
              <a:rPr lang="en-US"/>
              <a:pPr>
                <a:defRPr/>
              </a:pPr>
              <a:t>1/6/2017</a:t>
            </a:fld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2AB7D93-A2F0-41CC-B6E1-33AA17359C2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99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2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2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8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5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1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3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CA32CD-ACB9-4EA0-9693-4F2B8198631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0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7888" y="4419600"/>
            <a:ext cx="65682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5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Chassis</a:t>
            </a:r>
            <a:endParaRPr lang="es-MX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08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-13580" y="2057400"/>
            <a:ext cx="9144000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2579757"/>
            <a:ext cx="6568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 smtClean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Modifications</a:t>
            </a:r>
            <a:endParaRPr lang="es-MX" sz="4000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324600" y="5029199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Mass = </a:t>
            </a:r>
            <a:r>
              <a:rPr lang="en-US" dirty="0" smtClean="0">
                <a:latin typeface="Segoe UI" panose="020B0502040204020203" pitchFamily="34" charset="0"/>
              </a:rPr>
              <a:t>92.16 </a:t>
            </a:r>
            <a:r>
              <a:rPr lang="en-US" dirty="0">
                <a:latin typeface="Segoe UI" panose="020B0502040204020203" pitchFamily="34" charset="0"/>
              </a:rPr>
              <a:t>pounds</a:t>
            </a:r>
            <a:endParaRPr lang="en-US" dirty="0"/>
          </a:p>
        </p:txBody>
      </p:sp>
      <p:sp>
        <p:nvSpPr>
          <p:cNvPr id="3" name="Rectángulo 2"/>
          <p:cNvSpPr/>
          <p:nvPr/>
        </p:nvSpPr>
        <p:spPr>
          <a:xfrm>
            <a:off x="1295400" y="5027347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Mass = 81.86 pounds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95400"/>
            <a:ext cx="4471987" cy="34763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763" y="1279419"/>
            <a:ext cx="4762500" cy="35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45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1687"/>
            <a:ext cx="3952875" cy="5905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"/>
            <a:ext cx="3657600" cy="6096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47800" y="63246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Z</a:t>
            </a:r>
            <a:r>
              <a:rPr lang="es-MX" dirty="0" smtClean="0">
                <a:solidFill>
                  <a:schemeClr val="bg1"/>
                </a:solidFill>
              </a:rPr>
              <a:t>R 2016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938837" y="62484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Z</a:t>
            </a:r>
            <a:r>
              <a:rPr lang="es-MX" dirty="0" smtClean="0">
                <a:solidFill>
                  <a:schemeClr val="bg1"/>
                </a:solidFill>
              </a:rPr>
              <a:t>R 2017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8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4129088" cy="40590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38200"/>
            <a:ext cx="3886200" cy="402692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47800" y="486512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Z</a:t>
            </a:r>
            <a:r>
              <a:rPr lang="es-MX" dirty="0" smtClean="0"/>
              <a:t>R 2016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6324600" y="4832131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Z</a:t>
            </a:r>
            <a:r>
              <a:rPr lang="es-MX" dirty="0" smtClean="0"/>
              <a:t>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7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4495800" cy="58674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066800"/>
            <a:ext cx="3910013" cy="32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Joints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AutoShape 2" descr="https://scontent-lax3-1.xx.fbcdn.net/hphotos-xpt1/v/t34.0-12/12205105_897466563673825_2075240219_n.jpg?oh=0127a1b422ee2b771eb16e6f11e38c05&amp;oe=563FF3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scontent-lax3-1.xx.fbcdn.net/hphotos-xpt1/v/t34.0-12/12205105_897466563673825_2075240219_n.jpg?oh=0127a1b422ee2b771eb16e6f11e38c05&amp;oe=563FF3D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3368329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375" y="1219200"/>
            <a:ext cx="487362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define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critial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joints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Chassis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look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principal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subsystem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alive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driver.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joints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Seat</a:t>
            </a: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belts</a:t>
            </a: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restraint</a:t>
            </a: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Steering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Wheel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Firewall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Rack &amp;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pinion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steering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Suspensions</a:t>
            </a: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57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0375" y="2209800"/>
            <a:ext cx="6568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Joints</a:t>
            </a:r>
            <a:r>
              <a:rPr lang="es-MX" sz="5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5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es-MX" sz="5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5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  <a:r>
              <a:rPr lang="es-MX" sz="5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5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Systems</a:t>
            </a:r>
            <a:endParaRPr lang="es-MX" sz="54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11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Suspension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AutoShape 2" descr="https://scontent-lax3-1.xx.fbcdn.net/hphotos-xfp1/v/t34.0-12/12208156_897466587007156_2023034828_n.jpg?oh=e87a0e824ddde4a1ca211206a99008a3&amp;oe=5640083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scontent-lax3-1.xx.fbcdn.net/hphotos-xfp1/v/t34.0-12/12208156_897466587007156_2023034828_n.jpg?oh=e87a0e824ddde4a1ca211206a99008a3&amp;oe=56400836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53000" y="1219200"/>
            <a:ext cx="3223741" cy="4257229"/>
            <a:chOff x="4953000" y="1219200"/>
            <a:chExt cx="3223741" cy="4257229"/>
          </a:xfrm>
        </p:grpSpPr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219200"/>
              <a:ext cx="3223741" cy="389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953000" y="5199430"/>
              <a:ext cx="2819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ZR Front Suspension joint.</a:t>
              </a:r>
              <a:endParaRPr lang="en-US" sz="1200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0" y="1560603"/>
            <a:ext cx="3872128" cy="2905125"/>
          </a:xfrm>
          <a:prstGeom prst="rect">
            <a:avLst/>
          </a:prstGeom>
        </p:spPr>
      </p:pic>
      <p:sp>
        <p:nvSpPr>
          <p:cNvPr id="12" name="TextBox 8"/>
          <p:cNvSpPr txBox="1"/>
          <p:nvPr/>
        </p:nvSpPr>
        <p:spPr>
          <a:xfrm>
            <a:off x="1143000" y="4648200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ZR Front Suspension joint.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71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Rear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Suspension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793809" y="1066800"/>
            <a:ext cx="4367214" cy="4740550"/>
            <a:chOff x="2209799" y="1143000"/>
            <a:chExt cx="4367214" cy="4740550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1143000"/>
              <a:ext cx="4367213" cy="4455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209799" y="5606551"/>
              <a:ext cx="4367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ZR Rear Suspension joint with bolt joints.</a:t>
              </a:r>
              <a:endParaRPr lang="en-US" sz="1200" dirty="0"/>
            </a:p>
          </p:txBody>
        </p:sp>
      </p:grpSp>
      <p:pic>
        <p:nvPicPr>
          <p:cNvPr id="29700" name="Picture 4" descr="https://scontent-lax3-1.xx.fbcdn.net/v/t34.0-12/15046441_10154677456912594_1981522052_n.jpg?oh=e16cfb5cebbb7bd4b0f1f8c92345cd40&amp;oe=582C48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4" y="1676400"/>
            <a:ext cx="4374090" cy="277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49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0375" y="2209800"/>
            <a:ext cx="6568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</a:t>
            </a:r>
            <a:r>
              <a:rPr lang="es-MX" sz="5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54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es-MX" sz="54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4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-13580" y="2057400"/>
            <a:ext cx="9144000" cy="1752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2579757"/>
            <a:ext cx="6568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and Limitations</a:t>
            </a:r>
            <a:endParaRPr lang="es-MX" sz="4000" dirty="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3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579" y="251747"/>
            <a:ext cx="6568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 cases</a:t>
            </a:r>
            <a:endParaRPr lang="es-MX" sz="40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52400" y="605690"/>
            <a:ext cx="6324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3200" dirty="0"/>
              <a:t>C</a:t>
            </a:r>
            <a:r>
              <a:rPr lang="es-MX" sz="3200" dirty="0" smtClean="0"/>
              <a:t>ase 1: Front </a:t>
            </a:r>
            <a:r>
              <a:rPr lang="es-MX" sz="3200" dirty="0" err="1" smtClean="0"/>
              <a:t>impact</a:t>
            </a:r>
            <a:endParaRPr lang="es-MX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3200" dirty="0" smtClean="0"/>
              <a:t>Case 2: Front </a:t>
            </a:r>
            <a:r>
              <a:rPr lang="es-MX" sz="3200" dirty="0" err="1" smtClean="0"/>
              <a:t>Rollover</a:t>
            </a:r>
            <a:endParaRPr lang="es-MX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3200" dirty="0" smtClean="0"/>
              <a:t>Case 3: </a:t>
            </a:r>
            <a:r>
              <a:rPr lang="es-MX" sz="3200" dirty="0" err="1" smtClean="0"/>
              <a:t>Side</a:t>
            </a:r>
            <a:r>
              <a:rPr lang="es-MX" sz="3200" dirty="0" smtClean="0"/>
              <a:t> </a:t>
            </a:r>
            <a:r>
              <a:rPr lang="es-MX" sz="3200" dirty="0" err="1" smtClean="0"/>
              <a:t>impact</a:t>
            </a:r>
            <a:endParaRPr lang="es-MX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3200" dirty="0" smtClean="0"/>
              <a:t>Case 4: </a:t>
            </a:r>
            <a:r>
              <a:rPr lang="es-MX" sz="3200" dirty="0" err="1" smtClean="0"/>
              <a:t>Side</a:t>
            </a:r>
            <a:r>
              <a:rPr lang="es-MX" sz="3200" dirty="0" smtClean="0"/>
              <a:t> </a:t>
            </a:r>
            <a:r>
              <a:rPr lang="es-MX" sz="3200" dirty="0" err="1" smtClean="0"/>
              <a:t>Rollover</a:t>
            </a:r>
            <a:endParaRPr lang="es-MX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MX" sz="3200" dirty="0" smtClean="0"/>
              <a:t>Case 5: Front </a:t>
            </a:r>
            <a:r>
              <a:rPr lang="es-MX" sz="3200" dirty="0" err="1" smtClean="0"/>
              <a:t>long</a:t>
            </a:r>
            <a:r>
              <a:rPr lang="es-MX" sz="3200" dirty="0" smtClean="0"/>
              <a:t> </a:t>
            </a:r>
            <a:r>
              <a:rPr lang="es-MX" sz="3200" dirty="0" err="1" smtClean="0"/>
              <a:t>impact</a:t>
            </a:r>
            <a:endParaRPr lang="en-U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0" b="89920" l="0" r="100000">
                        <a14:foregroundMark x1="48148" y1="67680" x2="64198" y2="79680"/>
                        <a14:backgroundMark x1="17284" y1="66400" x2="20302" y2="66080"/>
                        <a14:backgroundMark x1="32099" y1="62560" x2="34019" y2="63360"/>
                        <a14:backgroundMark x1="58299" y1="69920" x2="61728" y2="71360"/>
                        <a14:backgroundMark x1="30590" y1="64320" x2="40741" y2="66080"/>
                        <a14:backgroundMark x1="31824" y1="68960" x2="32373" y2="71520"/>
                        <a14:backgroundMark x1="28258" y1="70400" x2="28944" y2="70720"/>
                        <a14:backgroundMark x1="49520" y1="73920" x2="51715" y2="73760"/>
                        <a14:backgroundMark x1="44444" y1="76800" x2="44307" y2="79360"/>
                        <a14:backgroundMark x1="42936" y1="72480" x2="44170" y2="71520"/>
                        <a14:backgroundMark x1="36626" y1="76640" x2="38272" y2="75360"/>
                        <a14:backgroundMark x1="53224" y1="81920" x2="57339" y2="82080"/>
                        <a14:backgroundMark x1="57339" y1="76960" x2="59534" y2="77920"/>
                        <a14:backgroundMark x1="61866" y1="75040" x2="62551" y2="75840"/>
                        <a14:backgroundMark x1="67490" y1="78880" x2="71193" y2="80160"/>
                        <a14:backgroundMark x1="72016" y1="86720" x2="77915" y2="85600"/>
                        <a14:backgroundMark x1="83539" y1="83680" x2="80933" y2="84800"/>
                        <a14:backgroundMark x1="67215" y1="84800" x2="68038" y2="84800"/>
                        <a14:backgroundMark x1="65706" y1="70560" x2="66118" y2="73760"/>
                        <a14:backgroundMark x1="65432" y1="67360" x2="65706" y2="67840"/>
                        <a14:backgroundMark x1="49383" y1="78400" x2="50069" y2="78400"/>
                        <a14:backgroundMark x1="35391" y1="72800" x2="36900" y2="71520"/>
                        <a14:backgroundMark x1="11248" y1="58240" x2="12209" y2="61920"/>
                        <a14:backgroundMark x1="14129" y1="55680" x2="14403" y2="56800"/>
                        <a14:backgroundMark x1="8230" y1="60480" x2="8505" y2="61440"/>
                        <a14:backgroundMark x1="88477" y1="71200" x2="86008" y2="73280"/>
                        <a14:backgroundMark x1="82305" y1="76000" x2="81756" y2="76320"/>
                        <a14:backgroundMark x1="88477" y1="74560" x2="88752" y2="740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054953"/>
            <a:ext cx="4648200" cy="39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7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0" y="6324600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Worksheet" showAsIcon="1" r:id="rId3" imgW="914400" imgH="792360" progId="Excel.Sheet.12">
                  <p:embed/>
                </p:oleObj>
              </mc:Choice>
              <mc:Fallback>
                <p:oleObj name="Worksheet" showAsIcon="1" r:id="rId3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6324600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2" y="919162"/>
            <a:ext cx="8715375" cy="5019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5000" y="919162"/>
            <a:ext cx="990600" cy="50196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86501" y="919161"/>
            <a:ext cx="618699" cy="50196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29600" y="939633"/>
            <a:ext cx="618699" cy="50196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7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962400" y="2514600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FEM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35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381000"/>
            <a:ext cx="789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1.25”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Diameter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0.065”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Thick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Tube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1219200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Front Suspension Cage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 Cage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5472113" cy="48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7800" y="381000"/>
            <a:ext cx="789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1”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Diameter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0.065”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Thick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Tube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1371600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Splash Shield or Firewall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Power Train Cage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62003"/>
            <a:ext cx="3222171" cy="48768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791200" y="28194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*Tubos tojos no son tomados en cuenta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7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381000"/>
            <a:ext cx="789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1”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Diameter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0.065”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Thick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Tube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144296" cy="3257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800600"/>
            <a:ext cx="426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Front and Back Bumpers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Side Support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Motor support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Skid Plate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1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381000"/>
            <a:ext cx="789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CHASSIS Load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0" y="1143000"/>
            <a:ext cx="7517664" cy="45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24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06" y="1371600"/>
            <a:ext cx="8188866" cy="3983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381000"/>
            <a:ext cx="789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Train Load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2955" y="3820510"/>
            <a:ext cx="1990300" cy="338554"/>
          </a:xfrm>
          <a:prstGeom prst="rect">
            <a:avLst/>
          </a:prstGeom>
          <a:solidFill>
            <a:srgbClr val="CB3F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RIGID ELEMENT BARS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65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0487" y="1524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REAR AND FRON SUSPENSION LOAD DISTRIBUTION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02705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3000"/>
            <a:ext cx="7848600" cy="4636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REAR SUSPENSION LOAD DISTRIBUTION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72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6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and Limitations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806" y="1030309"/>
            <a:ext cx="83583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Driver’s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helmet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clearance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6 in to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surfaces</a:t>
            </a:r>
            <a:endParaRPr lang="es-MX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Driver’s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torso,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arms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shoulders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hips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thigh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knees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elbows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clearance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3 in to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surfaces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graphicFrame>
        <p:nvGraphicFramePr>
          <p:cNvPr id="12" name="Table 36"/>
          <p:cNvGraphicFramePr/>
          <p:nvPr>
            <p:extLst>
              <p:ext uri="{D42A27DB-BD31-4B8C-83A1-F6EECF244321}">
                <p14:modId xmlns:p14="http://schemas.microsoft.com/office/powerpoint/2010/main" val="1334154898"/>
              </p:ext>
            </p:extLst>
          </p:nvPr>
        </p:nvGraphicFramePr>
        <p:xfrm>
          <a:off x="1676400" y="2057400"/>
          <a:ext cx="6110506" cy="3822841"/>
        </p:xfrm>
        <a:graphic>
          <a:graphicData uri="http://schemas.openxmlformats.org/drawingml/2006/table">
            <a:tbl>
              <a:tblPr/>
              <a:tblGrid>
                <a:gridCol w="2066798"/>
                <a:gridCol w="1093787"/>
                <a:gridCol w="1893887"/>
                <a:gridCol w="1056034"/>
              </a:tblGrid>
              <a:tr h="290289">
                <a:tc gridSpan="4"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1000"/>
                        </a:spcBef>
                      </a:pPr>
                      <a:r>
                        <a:rPr sz="1600" b="1" dirty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Vehicle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1905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E4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51321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Vehicle/</a:t>
                      </a:r>
                      <a:r>
                        <a:rPr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Dimensions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Long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Tall (frame)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Width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Rules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108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N/A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64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Z6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95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48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64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Z7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82.5</a:t>
                      </a:r>
                      <a:r>
                        <a:rPr lang="en-US" sz="1600" baseline="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50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64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Z8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88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48.5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63.5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ZR 2016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75.68</a:t>
                      </a:r>
                      <a:r>
                        <a:rPr lang="en-US" sz="1600" baseline="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45.625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62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s-MX" sz="16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ZR 2017</a:t>
                      </a:r>
                      <a:endParaRPr sz="16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9F2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86.82</a:t>
                      </a:r>
                      <a:r>
                        <a:rPr lang="en-US" sz="1600" baseline="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9F2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46.125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9F2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6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62 in</a:t>
                      </a:r>
                      <a:endParaRPr sz="16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9F2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2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81000"/>
            <a:ext cx="922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SUSPENSION LOAD DISTRIBUTION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80560"/>
            <a:ext cx="7162800" cy="48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76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329625"/>
            <a:ext cx="922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SPLASH AND SKID PLATE LOAD DIST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066800"/>
            <a:ext cx="7429500" cy="473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3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329625"/>
            <a:ext cx="922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SEAT-PILOT INTERFACE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8" y="1066800"/>
            <a:ext cx="796834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23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57200"/>
            <a:ext cx="596071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12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81000"/>
            <a:ext cx="789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4307" y="1066800"/>
            <a:ext cx="8382000" cy="348837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49530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Highest</a:t>
            </a:r>
            <a:r>
              <a:rPr lang="es-MX" dirty="0" smtClean="0"/>
              <a:t> stress </a:t>
            </a:r>
            <a:r>
              <a:rPr lang="en-US" dirty="0" smtClean="0"/>
              <a:t>concentration</a:t>
            </a:r>
            <a:r>
              <a:rPr lang="es-MX" dirty="0" smtClean="0"/>
              <a:t> </a:t>
            </a:r>
            <a:r>
              <a:rPr lang="en-US" dirty="0"/>
              <a:t>1.56 E+004 PSI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elding </a:t>
            </a:r>
            <a:r>
              <a:rPr lang="en-US" dirty="0"/>
              <a:t>factor of </a:t>
            </a:r>
            <a:r>
              <a:rPr lang="en-US" dirty="0" smtClean="0"/>
              <a:t>1.54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Safety </a:t>
            </a:r>
            <a:r>
              <a:rPr lang="en-US" dirty="0"/>
              <a:t>factor of </a:t>
            </a:r>
            <a:r>
              <a:rPr lang="en-US" b="1" dirty="0"/>
              <a:t>4.17</a:t>
            </a:r>
            <a:r>
              <a:rPr lang="en-US" dirty="0"/>
              <a:t> </a:t>
            </a:r>
          </a:p>
        </p:txBody>
      </p:sp>
      <p:sp>
        <p:nvSpPr>
          <p:cNvPr id="6" name="Donut 5"/>
          <p:cNvSpPr/>
          <p:nvPr/>
        </p:nvSpPr>
        <p:spPr>
          <a:xfrm>
            <a:off x="5715000" y="4038600"/>
            <a:ext cx="158750" cy="146050"/>
          </a:xfrm>
          <a:prstGeom prst="donut">
            <a:avLst>
              <a:gd name="adj" fmla="val 76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ight Arrow 6"/>
          <p:cNvSpPr/>
          <p:nvPr/>
        </p:nvSpPr>
        <p:spPr>
          <a:xfrm rot="962637">
            <a:off x="3692525" y="2893378"/>
            <a:ext cx="12573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Rollover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7579" y="5029200"/>
            <a:ext cx="5152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combined stress of 3.42 E+004 PSI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elding </a:t>
            </a:r>
            <a:r>
              <a:rPr lang="en-US" dirty="0"/>
              <a:t>factor of </a:t>
            </a:r>
            <a:r>
              <a:rPr lang="en-US" dirty="0" smtClean="0"/>
              <a:t>1.54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Factor </a:t>
            </a:r>
            <a:r>
              <a:rPr lang="en-US" dirty="0"/>
              <a:t>of safety </a:t>
            </a:r>
            <a:r>
              <a:rPr lang="en-US" b="1" dirty="0" smtClean="0"/>
              <a:t>1.90.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229600" cy="349377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687839" y="3657600"/>
            <a:ext cx="146050" cy="158750"/>
          </a:xfrm>
          <a:prstGeom prst="donut">
            <a:avLst>
              <a:gd name="adj" fmla="val 76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79231" y="1524000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64981" y="1409700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7479384">
            <a:off x="3860368" y="2533951"/>
            <a:ext cx="12573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0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7579" y="5029200"/>
            <a:ext cx="5152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combined stress of 4.48 E+003 </a:t>
            </a:r>
            <a:r>
              <a:rPr lang="en-US" dirty="0" smtClean="0"/>
              <a:t>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Welding </a:t>
            </a:r>
            <a:r>
              <a:rPr lang="en-US" dirty="0"/>
              <a:t>factor of </a:t>
            </a:r>
            <a:r>
              <a:rPr lang="en-US" dirty="0" smtClean="0"/>
              <a:t>1.54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Factor </a:t>
            </a:r>
            <a:r>
              <a:rPr lang="en-US" dirty="0"/>
              <a:t>of safety </a:t>
            </a:r>
            <a:r>
              <a:rPr lang="en-US" b="1" dirty="0" smtClean="0"/>
              <a:t>14.53.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991600" cy="3429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40482" y="3731021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95179" y="4092445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ight Arrow 8"/>
          <p:cNvSpPr/>
          <p:nvPr/>
        </p:nvSpPr>
        <p:spPr>
          <a:xfrm rot="11828985">
            <a:off x="4690465" y="2890406"/>
            <a:ext cx="12573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96850" y="4021611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66981" y="3685374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20335" y="2652597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44239" y="2934493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174559" y="3565861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Donut 14"/>
          <p:cNvSpPr/>
          <p:nvPr/>
        </p:nvSpPr>
        <p:spPr>
          <a:xfrm>
            <a:off x="5715000" y="3862861"/>
            <a:ext cx="146050" cy="158750"/>
          </a:xfrm>
          <a:prstGeom prst="donut">
            <a:avLst>
              <a:gd name="adj" fmla="val 76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Rollover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991600" cy="36576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57579" y="5029200"/>
            <a:ext cx="5152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combined stress of 4.26 E+004 </a:t>
            </a:r>
            <a:r>
              <a:rPr lang="en-US" dirty="0" smtClean="0"/>
              <a:t>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</a:t>
            </a:r>
            <a:r>
              <a:rPr lang="en-US" dirty="0" smtClean="0"/>
              <a:t>elding </a:t>
            </a:r>
            <a:r>
              <a:rPr lang="en-US" dirty="0"/>
              <a:t>factor of </a:t>
            </a:r>
            <a:r>
              <a:rPr lang="en-US" dirty="0" smtClean="0"/>
              <a:t>1.54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Factor </a:t>
            </a:r>
            <a:r>
              <a:rPr lang="en-US" dirty="0"/>
              <a:t>of safety </a:t>
            </a:r>
            <a:r>
              <a:rPr lang="en-US" b="1" dirty="0" smtClean="0"/>
              <a:t>1.52</a:t>
            </a:r>
            <a:r>
              <a:rPr lang="en-US" b="1" dirty="0"/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1386949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10669" y="1534136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ight Arrow 8"/>
          <p:cNvSpPr/>
          <p:nvPr/>
        </p:nvSpPr>
        <p:spPr>
          <a:xfrm rot="13751300">
            <a:off x="4368800" y="2857500"/>
            <a:ext cx="12573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Donut 9"/>
          <p:cNvSpPr/>
          <p:nvPr/>
        </p:nvSpPr>
        <p:spPr>
          <a:xfrm>
            <a:off x="4750369" y="1585410"/>
            <a:ext cx="146050" cy="158750"/>
          </a:xfrm>
          <a:prstGeom prst="donut">
            <a:avLst>
              <a:gd name="adj" fmla="val 764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Long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57579" y="5029200"/>
            <a:ext cx="55336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combined stress of 2.35 E+004 </a:t>
            </a:r>
            <a:r>
              <a:rPr lang="en-US" dirty="0" smtClean="0"/>
              <a:t>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Welding </a:t>
            </a:r>
            <a:r>
              <a:rPr lang="en-US" dirty="0"/>
              <a:t>factor of </a:t>
            </a:r>
            <a:r>
              <a:rPr lang="en-US" dirty="0" smtClean="0"/>
              <a:t>1.54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Factor </a:t>
            </a:r>
            <a:r>
              <a:rPr lang="en-US" dirty="0"/>
              <a:t>of safety </a:t>
            </a:r>
            <a:r>
              <a:rPr lang="en-US" b="1" dirty="0" smtClean="0"/>
              <a:t>2.77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077200" cy="341026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5400000">
            <a:off x="4179248" y="2079942"/>
            <a:ext cx="1257300" cy="4762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91400" y="3505200"/>
            <a:ext cx="139700" cy="139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Donut 8"/>
          <p:cNvSpPr/>
          <p:nvPr/>
        </p:nvSpPr>
        <p:spPr>
          <a:xfrm>
            <a:off x="3200400" y="2568733"/>
            <a:ext cx="425450" cy="406400"/>
          </a:xfrm>
          <a:prstGeom prst="donut">
            <a:avLst>
              <a:gd name="adj" fmla="val 76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6200000">
            <a:off x="6829425" y="3374390"/>
            <a:ext cx="631825" cy="2317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845892"/>
              </p:ext>
            </p:extLst>
          </p:nvPr>
        </p:nvGraphicFramePr>
        <p:xfrm>
          <a:off x="381000" y="609600"/>
          <a:ext cx="8229600" cy="520307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895655"/>
                <a:gridCol w="1824252"/>
                <a:gridCol w="1680766"/>
                <a:gridCol w="1571542"/>
                <a:gridCol w="1257385"/>
              </a:tblGrid>
              <a:tr h="4888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</a:t>
                      </a:r>
                      <a:r>
                        <a:rPr lang="es-MX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G’s</a:t>
                      </a:r>
                      <a:r>
                        <a:rPr lang="es-MX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applied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Yield Strength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Stress</a:t>
                      </a:r>
                      <a:endParaRPr lang="en-US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 Factor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747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 Case 1</a:t>
                      </a:r>
                      <a:endParaRPr lang="en-US" sz="18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Impact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66 717.35</a:t>
                      </a:r>
                      <a:r>
                        <a:rPr lang="es-MX" sz="2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15 600 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9760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 Case 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</a:t>
                      </a: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rollover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66 717.35</a:t>
                      </a:r>
                      <a:r>
                        <a:rPr lang="es-MX" sz="2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34</a:t>
                      </a:r>
                      <a:r>
                        <a:rPr lang="en-US" sz="20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200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1.90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976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Load case 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Side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impact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66 717.35 psi</a:t>
                      </a:r>
                      <a:endParaRPr lang="en-US" sz="2000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44 800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14.53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9760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Load Case 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rollover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66 717.35</a:t>
                      </a:r>
                      <a:r>
                        <a:rPr lang="es-MX" sz="2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42 600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1.52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976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Load case 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Front </a:t>
                      </a: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long</a:t>
                      </a: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MX" sz="20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impact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2.3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66 717.35</a:t>
                      </a:r>
                      <a:r>
                        <a:rPr lang="es-MX" sz="20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psi</a:t>
                      </a:r>
                      <a:endParaRPr lang="en-US" sz="2000" dirty="0" smtClean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23 500</a:t>
                      </a:r>
                      <a:r>
                        <a:rPr lang="es-MX" sz="20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psi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s-MX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2.77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64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472" y="1078115"/>
            <a:ext cx="3928880" cy="3429000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881381"/>
              </p:ext>
            </p:extLst>
          </p:nvPr>
        </p:nvGraphicFramePr>
        <p:xfrm>
          <a:off x="4695825" y="3657600"/>
          <a:ext cx="4448175" cy="206363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2725"/>
                <a:gridCol w="1482725"/>
                <a:gridCol w="1482725"/>
              </a:tblGrid>
              <a:tr h="353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 smtClean="0"/>
                        <a:t>Outside</a:t>
                      </a:r>
                      <a:r>
                        <a:rPr lang="es-MX" baseline="0" dirty="0" smtClean="0"/>
                        <a:t> </a:t>
                      </a:r>
                      <a:r>
                        <a:rPr lang="es-MX" baseline="0" dirty="0" err="1" smtClean="0"/>
                        <a:t>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Wall</a:t>
                      </a:r>
                      <a:r>
                        <a:rPr lang="es-MX" baseline="0" dirty="0" smtClean="0"/>
                        <a:t> </a:t>
                      </a:r>
                      <a:r>
                        <a:rPr lang="es-MX" baseline="0" dirty="0" err="1" smtClean="0"/>
                        <a:t>thickness</a:t>
                      </a:r>
                      <a:endParaRPr lang="en-US" dirty="0"/>
                    </a:p>
                  </a:txBody>
                  <a:tcPr/>
                </a:tc>
              </a:tr>
              <a:tr h="353290">
                <a:tc>
                  <a:txBody>
                    <a:bodyPr/>
                    <a:lstStyle/>
                    <a:p>
                      <a:r>
                        <a:rPr lang="es-MX" dirty="0" smtClean="0"/>
                        <a:t>         P.</a:t>
                      </a:r>
                      <a:r>
                        <a:rPr lang="es-MX" baseline="0" dirty="0" smtClean="0"/>
                        <a:t> </a:t>
                      </a:r>
                      <a:r>
                        <a:rPr lang="es-MX" baseline="0" dirty="0" err="1" smtClean="0"/>
                        <a:t>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.065</a:t>
                      </a:r>
                      <a:endParaRPr lang="en-US" dirty="0"/>
                    </a:p>
                  </a:txBody>
                  <a:tcPr/>
                </a:tc>
              </a:tr>
              <a:tr h="353290">
                <a:tc>
                  <a:txBody>
                    <a:bodyPr/>
                    <a:lstStyle/>
                    <a:p>
                      <a:r>
                        <a:rPr lang="es-MX" dirty="0" smtClean="0"/>
                        <a:t>         S. </a:t>
                      </a:r>
                      <a:r>
                        <a:rPr lang="es-MX" dirty="0" err="1" smtClean="0"/>
                        <a:t>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.065</a:t>
                      </a:r>
                    </a:p>
                  </a:txBody>
                  <a:tcPr/>
                </a:tc>
              </a:tr>
              <a:tr h="353290">
                <a:tc>
                  <a:txBody>
                    <a:bodyPr/>
                    <a:lstStyle/>
                    <a:p>
                      <a:r>
                        <a:rPr lang="es-MX" dirty="0" smtClean="0"/>
                        <a:t>         S. </a:t>
                      </a:r>
                      <a:r>
                        <a:rPr lang="es-MX" dirty="0" err="1" smtClean="0"/>
                        <a:t>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/>
                        <a:t>.065</a:t>
                      </a:r>
                      <a:endParaRPr lang="en-US" dirty="0" smtClean="0"/>
                    </a:p>
                  </a:txBody>
                  <a:tcPr/>
                </a:tc>
              </a:tr>
              <a:tr h="353290">
                <a:tc>
                  <a:txBody>
                    <a:bodyPr/>
                    <a:lstStyle/>
                    <a:p>
                      <a:r>
                        <a:rPr lang="es-MX" dirty="0" smtClean="0"/>
                        <a:t>         S. </a:t>
                      </a:r>
                      <a:r>
                        <a:rPr lang="es-MX" dirty="0" err="1" smtClean="0"/>
                        <a:t>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.065</a:t>
                      </a:r>
                      <a:endParaRPr lang="en-US" dirty="0"/>
                    </a:p>
                  </a:txBody>
                  <a:tcPr/>
                </a:tc>
              </a:tr>
              <a:tr h="284296">
                <a:tc>
                  <a:txBody>
                    <a:bodyPr/>
                    <a:lstStyle/>
                    <a:p>
                      <a:r>
                        <a:rPr lang="es-MX" dirty="0" smtClean="0"/>
                        <a:t>         S. </a:t>
                      </a:r>
                      <a:r>
                        <a:rPr lang="es-MX" dirty="0" err="1" smtClean="0"/>
                        <a:t>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/>
                        <a:t>.065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4767081" y="4495798"/>
            <a:ext cx="262120" cy="152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4767081" y="4876798"/>
            <a:ext cx="262120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4767081" y="5248745"/>
            <a:ext cx="262120" cy="15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4767081" y="5544492"/>
            <a:ext cx="262120" cy="15240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ángulo 9"/>
          <p:cNvSpPr/>
          <p:nvPr/>
        </p:nvSpPr>
        <p:spPr>
          <a:xfrm>
            <a:off x="4767081" y="4140450"/>
            <a:ext cx="26212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18554"/>
            <a:ext cx="3476625" cy="1047750"/>
          </a:xfrm>
          <a:prstGeom prst="rect">
            <a:avLst/>
          </a:prstGeom>
        </p:spPr>
      </p:pic>
      <p:sp>
        <p:nvSpPr>
          <p:cNvPr id="20" name="Rectángulo 19"/>
          <p:cNvSpPr/>
          <p:nvPr/>
        </p:nvSpPr>
        <p:spPr>
          <a:xfrm>
            <a:off x="16598" y="152400"/>
            <a:ext cx="373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*Secondary </a:t>
            </a:r>
            <a:r>
              <a:rPr lang="en-US" dirty="0"/>
              <a:t>members must be steel tubes having a minimum wall thickness of 0.89 mm (.035 in) and a minimum outside diameter of 25.4 mm (1.0 in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82578"/>
            <a:ext cx="4464774" cy="33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and Limitations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39088" cy="593031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66800" y="2057400"/>
            <a:ext cx="7391400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and Limitations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50674"/>
              </p:ext>
            </p:extLst>
          </p:nvPr>
        </p:nvGraphicFramePr>
        <p:xfrm>
          <a:off x="533400" y="1676400"/>
          <a:ext cx="8001000" cy="3596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67000"/>
                <a:gridCol w="2667000"/>
                <a:gridCol w="2667000"/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Recommended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tubing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specification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Designed</a:t>
                      </a:r>
                      <a:r>
                        <a:rPr lang="es-MX" sz="1800" baseline="0" dirty="0" smtClean="0"/>
                        <a:t> </a:t>
                      </a:r>
                      <a:r>
                        <a:rPr lang="es-MX" sz="1800" baseline="0" dirty="0" err="1" smtClean="0"/>
                        <a:t>tubing</a:t>
                      </a:r>
                      <a:r>
                        <a:rPr lang="es-MX" sz="1800" baseline="0" dirty="0" smtClean="0"/>
                        <a:t> </a:t>
                      </a:r>
                      <a:r>
                        <a:rPr lang="es-MX" sz="1800" baseline="0" dirty="0" err="1" smtClean="0"/>
                        <a:t>specification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Modulus</a:t>
                      </a:r>
                      <a:r>
                        <a:rPr lang="es-MX" sz="1800" baseline="0" dirty="0" smtClean="0"/>
                        <a:t> of </a:t>
                      </a:r>
                      <a:r>
                        <a:rPr lang="es-MX" sz="1800" baseline="0" dirty="0" err="1" smtClean="0"/>
                        <a:t>elasticity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E=205 </a:t>
                      </a:r>
                      <a:r>
                        <a:rPr lang="es-MX" sz="1800" dirty="0" err="1" smtClean="0"/>
                        <a:t>Gpa</a:t>
                      </a:r>
                      <a:r>
                        <a:rPr lang="es-MX" sz="1800" baseline="0" dirty="0" smtClean="0"/>
                        <a:t> (29700 </a:t>
                      </a:r>
                      <a:r>
                        <a:rPr lang="es-MX" sz="1800" baseline="0" dirty="0" err="1" smtClean="0"/>
                        <a:t>ksi</a:t>
                      </a:r>
                      <a:r>
                        <a:rPr lang="es-MX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E=205 </a:t>
                      </a:r>
                      <a:r>
                        <a:rPr lang="es-MX" sz="1800" dirty="0" err="1" smtClean="0"/>
                        <a:t>Gpa</a:t>
                      </a:r>
                      <a:r>
                        <a:rPr lang="es-MX" sz="1800" baseline="0" dirty="0" smtClean="0"/>
                        <a:t> (29700 </a:t>
                      </a:r>
                      <a:r>
                        <a:rPr lang="es-MX" sz="1800" baseline="0" dirty="0" err="1" smtClean="0"/>
                        <a:t>ksi</a:t>
                      </a:r>
                      <a:r>
                        <a:rPr lang="es-MX" sz="1800" baseline="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Outer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Diameter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D</a:t>
                      </a:r>
                      <a:r>
                        <a:rPr lang="es-MX" sz="1200" dirty="0" smtClean="0"/>
                        <a:t>o</a:t>
                      </a:r>
                      <a:r>
                        <a:rPr lang="es-MX" sz="1800" dirty="0" smtClean="0"/>
                        <a:t>=25.4 mm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D</a:t>
                      </a:r>
                      <a:r>
                        <a:rPr lang="es-MX" sz="1200" dirty="0" smtClean="0"/>
                        <a:t>o</a:t>
                      </a:r>
                      <a:r>
                        <a:rPr lang="es-MX" sz="1800" dirty="0" smtClean="0"/>
                        <a:t>=31.75 mm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Thickness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t= 3.05 mm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t= 1.651 mm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Inner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Diameter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D</a:t>
                      </a:r>
                      <a:r>
                        <a:rPr lang="es-MX" sz="1200" dirty="0" smtClean="0"/>
                        <a:t>i</a:t>
                      </a:r>
                      <a:r>
                        <a:rPr lang="es-MX" sz="1800" dirty="0" smtClean="0"/>
                        <a:t>= 19.3mm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D</a:t>
                      </a:r>
                      <a:r>
                        <a:rPr lang="es-MX" sz="1200" dirty="0" smtClean="0"/>
                        <a:t>i</a:t>
                      </a:r>
                      <a:r>
                        <a:rPr lang="es-MX" sz="1800" dirty="0" smtClean="0"/>
                        <a:t>= 28.448</a:t>
                      </a:r>
                      <a:r>
                        <a:rPr lang="es-MX" sz="1800" baseline="0" dirty="0" smtClean="0"/>
                        <a:t> </a:t>
                      </a:r>
                      <a:r>
                        <a:rPr lang="es-MX" sz="1800" dirty="0" smtClean="0"/>
                        <a:t>mm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Are </a:t>
                      </a:r>
                      <a:r>
                        <a:rPr lang="es-MX" sz="1800" dirty="0" err="1" smtClean="0"/>
                        <a:t>moment</a:t>
                      </a:r>
                      <a:r>
                        <a:rPr lang="es-MX" sz="1800" baseline="0" dirty="0" smtClean="0"/>
                        <a:t> of </a:t>
                      </a:r>
                      <a:r>
                        <a:rPr lang="es-MX" sz="1800" baseline="0" dirty="0" err="1" smtClean="0"/>
                        <a:t>inertia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I= 13620.9 mm^4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I= 17732.4 mm^4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Yield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Strength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S</a:t>
                      </a:r>
                      <a:r>
                        <a:rPr lang="es-MX" sz="1200" dirty="0" err="1" smtClean="0"/>
                        <a:t>y</a:t>
                      </a:r>
                      <a:r>
                        <a:rPr lang="es-MX" sz="1800" dirty="0" smtClean="0"/>
                        <a:t>=</a:t>
                      </a:r>
                      <a:r>
                        <a:rPr lang="es-MX" sz="1800" baseline="0" dirty="0" smtClean="0"/>
                        <a:t> 365MPa (53 000 psi)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S</a:t>
                      </a:r>
                      <a:r>
                        <a:rPr lang="es-MX" sz="1200" dirty="0" err="1" smtClean="0"/>
                        <a:t>y</a:t>
                      </a:r>
                      <a:r>
                        <a:rPr lang="es-MX" sz="1800" dirty="0" smtClean="0"/>
                        <a:t>=</a:t>
                      </a:r>
                      <a:r>
                        <a:rPr lang="es-MX" sz="1800" baseline="0" dirty="0" smtClean="0"/>
                        <a:t> 690MPa (100 264 psi)</a:t>
                      </a:r>
                      <a:endParaRPr lang="en-US" sz="18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Distance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to</a:t>
                      </a:r>
                      <a:r>
                        <a:rPr lang="es-MX" sz="1800" dirty="0" smtClean="0"/>
                        <a:t> extreme </a:t>
                      </a:r>
                      <a:r>
                        <a:rPr lang="es-MX" sz="1800" dirty="0" err="1" smtClean="0"/>
                        <a:t>fiber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c=12.7 mm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c=15.875 mm</a:t>
                      </a:r>
                      <a:endParaRPr lang="en-US" sz="18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s-MX" sz="1800" dirty="0" err="1" smtClean="0"/>
                        <a:t>Bending</a:t>
                      </a:r>
                      <a:r>
                        <a:rPr lang="es-MX" sz="1800" dirty="0" smtClean="0"/>
                        <a:t> </a:t>
                      </a:r>
                      <a:r>
                        <a:rPr lang="es-MX" sz="1800" dirty="0" err="1" smtClean="0"/>
                        <a:t>strength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3.915e5 N-mm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dirty="0" smtClean="0"/>
                        <a:t>7.707e5</a:t>
                      </a:r>
                      <a:r>
                        <a:rPr lang="es-MX" sz="1800" baseline="0" dirty="0" smtClean="0"/>
                        <a:t> N-mm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01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</a:t>
            </a:r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181" y="1148931"/>
            <a:ext cx="5504219" cy="38862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7899" y="903937"/>
            <a:ext cx="52836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RRH: Rear Roll Hoop </a:t>
            </a:r>
            <a:endParaRPr lang="en-US" dirty="0" smtClean="0"/>
          </a:p>
          <a:p>
            <a:r>
              <a:rPr lang="en-US" dirty="0" smtClean="0"/>
              <a:t>RHO</a:t>
            </a:r>
            <a:r>
              <a:rPr lang="en-US" dirty="0"/>
              <a:t>: Roll Hoop Overhead Members </a:t>
            </a:r>
            <a:endParaRPr lang="en-US" dirty="0" smtClean="0"/>
          </a:p>
          <a:p>
            <a:r>
              <a:rPr lang="en-US" dirty="0" smtClean="0"/>
              <a:t>FBM</a:t>
            </a:r>
            <a:r>
              <a:rPr lang="en-US" dirty="0"/>
              <a:t>: Front Bracing </a:t>
            </a:r>
            <a:r>
              <a:rPr lang="en-US" dirty="0" smtClean="0"/>
              <a:t>Members</a:t>
            </a:r>
          </a:p>
          <a:p>
            <a:r>
              <a:rPr lang="en-US" dirty="0" smtClean="0"/>
              <a:t>ALC</a:t>
            </a:r>
            <a:r>
              <a:rPr lang="en-US" dirty="0"/>
              <a:t>: Aft Lateral Cross Member in Rule B8.3.3 </a:t>
            </a:r>
            <a:endParaRPr lang="en-US" dirty="0" smtClean="0"/>
          </a:p>
          <a:p>
            <a:r>
              <a:rPr lang="en-US" dirty="0" smtClean="0"/>
              <a:t>BLC</a:t>
            </a:r>
            <a:r>
              <a:rPr lang="en-US" dirty="0"/>
              <a:t>: Overhead Lateral Cross Member </a:t>
            </a:r>
            <a:endParaRPr lang="en-US" dirty="0" smtClean="0"/>
          </a:p>
          <a:p>
            <a:r>
              <a:rPr lang="en-US" dirty="0" smtClean="0"/>
              <a:t>FLC</a:t>
            </a:r>
            <a:r>
              <a:rPr lang="en-US" dirty="0"/>
              <a:t>: Front Lateral Cross Member in Rule B8.3.4 </a:t>
            </a:r>
            <a:endParaRPr lang="en-US" dirty="0" smtClean="0"/>
          </a:p>
          <a:p>
            <a:r>
              <a:rPr lang="en-US" dirty="0" smtClean="0"/>
              <a:t>CLC</a:t>
            </a:r>
            <a:r>
              <a:rPr lang="en-US" dirty="0"/>
              <a:t>: Upper Lateral Cross Member </a:t>
            </a:r>
            <a:endParaRPr lang="en-US" dirty="0" smtClean="0"/>
          </a:p>
          <a:p>
            <a:r>
              <a:rPr lang="en-US" dirty="0" smtClean="0"/>
              <a:t>DLC</a:t>
            </a:r>
            <a:r>
              <a:rPr lang="en-US" dirty="0"/>
              <a:t>: SIM Lateral Cross Member </a:t>
            </a:r>
            <a:endParaRPr lang="en-US" dirty="0" smtClean="0"/>
          </a:p>
          <a:p>
            <a:r>
              <a:rPr lang="en-US" dirty="0" smtClean="0"/>
              <a:t>LFS</a:t>
            </a:r>
            <a:r>
              <a:rPr lang="en-US" dirty="0"/>
              <a:t>: Lower Frame Side Members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2400" y="4038600"/>
            <a:ext cx="52836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LDB: Lateral Diagonal Bracing </a:t>
            </a:r>
            <a:endParaRPr lang="en-US" dirty="0" smtClean="0"/>
          </a:p>
          <a:p>
            <a:r>
              <a:rPr lang="en-US" dirty="0" smtClean="0"/>
              <a:t>SIM</a:t>
            </a:r>
            <a:r>
              <a:rPr lang="en-US" dirty="0"/>
              <a:t>: Side Impact Members </a:t>
            </a:r>
          </a:p>
          <a:p>
            <a:r>
              <a:rPr lang="en-US" dirty="0" smtClean="0"/>
              <a:t>FAB</a:t>
            </a:r>
            <a:r>
              <a:rPr lang="en-US" dirty="0"/>
              <a:t>: Fore/Aft Bracing Members </a:t>
            </a:r>
            <a:endParaRPr lang="en-US" dirty="0" smtClean="0"/>
          </a:p>
          <a:p>
            <a:r>
              <a:rPr lang="en-US" dirty="0" smtClean="0"/>
              <a:t>USM</a:t>
            </a:r>
            <a:r>
              <a:rPr lang="en-US" dirty="0"/>
              <a:t>: Under Seat Member </a:t>
            </a:r>
          </a:p>
          <a:p>
            <a:r>
              <a:rPr lang="en-US" dirty="0" smtClean="0"/>
              <a:t>RLC</a:t>
            </a:r>
            <a:r>
              <a:rPr lang="en-US" dirty="0"/>
              <a:t>: Rear Lateral Cross Member </a:t>
            </a:r>
            <a:endParaRPr lang="en-US" dirty="0" smtClean="0"/>
          </a:p>
          <a:p>
            <a:r>
              <a:rPr lang="en-US" dirty="0" smtClean="0"/>
              <a:t>Any </a:t>
            </a:r>
            <a:r>
              <a:rPr lang="en-US" dirty="0"/>
              <a:t>tube that is used to mount the safety belts or fuel tank </a:t>
            </a:r>
          </a:p>
        </p:txBody>
      </p:sp>
    </p:spTree>
    <p:extLst>
      <p:ext uri="{BB962C8B-B14F-4D97-AF65-F5344CB8AC3E}">
        <p14:creationId xmlns:p14="http://schemas.microsoft.com/office/powerpoint/2010/main" val="29221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Dimensional Limitations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1193" y="836522"/>
            <a:ext cx="4492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Rear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Roll Hope (RRH)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at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least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29 in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wide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a </a:t>
            </a:r>
            <a:r>
              <a:rPr lang="es-MX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height</a:t>
            </a:r>
            <a:r>
              <a:rPr lang="es-MX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27 in.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Sides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be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bent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  <a:r>
              <a:rPr lang="es-MX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straight</a:t>
            </a: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506" y="1431457"/>
            <a:ext cx="5043741" cy="39640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47" y="2212464"/>
            <a:ext cx="4296481" cy="314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579" y="251747"/>
            <a:ext cx="6568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Rules </a:t>
            </a:r>
            <a:r>
              <a:rPr lang="es-MX" sz="3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Compliance</a:t>
            </a:r>
            <a:endParaRPr lang="es-MX" sz="3200" dirty="0">
              <a:solidFill>
                <a:srgbClr val="F9F2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le 36"/>
          <p:cNvGraphicFramePr/>
          <p:nvPr>
            <p:extLst>
              <p:ext uri="{D42A27DB-BD31-4B8C-83A1-F6EECF244321}">
                <p14:modId xmlns:p14="http://schemas.microsoft.com/office/powerpoint/2010/main" val="1520899025"/>
              </p:ext>
            </p:extLst>
          </p:nvPr>
        </p:nvGraphicFramePr>
        <p:xfrm>
          <a:off x="1371600" y="855583"/>
          <a:ext cx="6110506" cy="1686560"/>
        </p:xfrm>
        <a:graphic>
          <a:graphicData uri="http://schemas.openxmlformats.org/drawingml/2006/table">
            <a:tbl>
              <a:tblPr/>
              <a:tblGrid>
                <a:gridCol w="2066798"/>
                <a:gridCol w="1093787"/>
                <a:gridCol w="1893887"/>
                <a:gridCol w="1056034"/>
              </a:tblGrid>
              <a:tr h="211217">
                <a:tc gridSpan="4"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1000"/>
                        </a:spcBef>
                      </a:pPr>
                      <a:r>
                        <a:rPr sz="1400" b="1" dirty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Vehicle</a:t>
                      </a:r>
                    </a:p>
                  </a:txBody>
                  <a:tcPr marL="50800" marR="50800" marT="50800" marB="50800" anchor="ctr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1905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E4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6337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Vehicle/</a:t>
                      </a:r>
                      <a:r>
                        <a:rPr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Dimensions</a:t>
                      </a:r>
                      <a:endParaRPr sz="14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Long</a:t>
                      </a:r>
                      <a:endParaRPr sz="14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Tall (frame)</a:t>
                      </a:r>
                      <a:endParaRPr sz="14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Width</a:t>
                      </a:r>
                      <a:endParaRPr sz="14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66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Rules</a:t>
                      </a:r>
                      <a:endParaRPr sz="14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4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108 in</a:t>
                      </a:r>
                      <a:endParaRPr sz="14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4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N/A</a:t>
                      </a:r>
                      <a:endParaRPr sz="14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4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64 in</a:t>
                      </a:r>
                      <a:endParaRPr sz="14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lvl="0" algn="ctr" defTabSz="449580">
                        <a:lnSpc>
                          <a:spcPct val="150000"/>
                        </a:lnSpc>
                        <a:spcBef>
                          <a:spcPts val="600"/>
                        </a:spcBef>
                      </a:pPr>
                      <a:r>
                        <a:rPr lang="en-US" sz="1400" b="1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ZR </a:t>
                      </a:r>
                      <a:endParaRPr sz="1400" b="1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4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85.95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4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46.175 in</a:t>
                      </a:r>
                      <a:endParaRPr sz="14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49580"/>
                      <a:r>
                        <a:rPr lang="en-US" sz="1400" dirty="0" smtClean="0">
                          <a:uFill>
                            <a:solidFill/>
                          </a:u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62 in</a:t>
                      </a:r>
                      <a:endParaRPr sz="1400" dirty="0">
                        <a:uFill>
                          <a:solidFill/>
                        </a:u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71800"/>
            <a:ext cx="4410075" cy="30400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711670"/>
            <a:ext cx="2814638" cy="332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3201</TotalTime>
  <Words>791</Words>
  <Application>Microsoft Office PowerPoint</Application>
  <PresentationFormat>Presentación en pantalla (4:3)</PresentationFormat>
  <Paragraphs>222</Paragraphs>
  <Slides>39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Segoe UI</vt:lpstr>
      <vt:lpstr>Tahoma</vt:lpstr>
      <vt:lpstr>Office Theme</vt:lpstr>
      <vt:lpstr>Worksheet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CETYS Universidad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PORCENTAJES</dc:title>
  <dc:creator>maru</dc:creator>
  <cp:lastModifiedBy>Marisol Anzaldo</cp:lastModifiedBy>
  <cp:revision>274</cp:revision>
  <dcterms:created xsi:type="dcterms:W3CDTF">2007-06-07T01:19:12Z</dcterms:created>
  <dcterms:modified xsi:type="dcterms:W3CDTF">2017-01-07T04:22:17Z</dcterms:modified>
</cp:coreProperties>
</file>